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cala-sbt.org/1.x/docs/Task-Graph.html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Толчком к созданию обеих систем, как Mercurial, так Git, послужило одно событие 2005 года. Всё дело было в том, что в упомянутом 2005 году ядро системы Linux потеряло возможность бесплатного использования системы контроля версий BitKeeper. После пользования BitKeeper в течение трёх лет разработчики ядра привыкли к его распределённому рабочему процессу. Автоматизированная работа с патчами сильно упрощала процесс учёта и слияния изменений, а наличие истории за продолжительный период времени позволяло проводить регрессию.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Другой немаловажной частью процесса разработки ядра Linux стала иерархическая организация разработчиков. В вершине иерархии стоял Диктатор и много Лейтенантов, отвечавших за отдельные подсистемы ядра. Каждый Лейтенант принимал или отклонял отдельные изменения в пределах своей подсистемы. Линус, в свою очередь, затягивал их изменения и публиковал их в официальном хранилище ядра Linux. Любой инструмент, вышедший на замену BitKeeper, должен был реализовывать такой процесс.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Третьим критичным требованием к будущей системе была скорость работы с большим количеством изменений и файлов. Ядро Linux — это очень большой проект, принимающий тысячи отдельных изменений от тысяч различных людей.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Среди множества инструментов подходящего не нашлось. Практически одновременно Мэт Макол (Matt Mackall) и Линус Торвальдс (Linus Torvalds) выпускают свои системы контроля версий: Mercurial и Git соответственно. В основу обеих систем легли идеи появившегося двумя годами ранее проекта Monotone.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Расширения Mercurial: stash, commit --amend, </a:t>
            </a:r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Objects</a:t>
            </a:r>
            <a:br>
              <a:rPr lang="ru"/>
            </a:br>
            <a:br>
              <a:rPr lang="ru"/>
            </a:br>
            <a:r>
              <a:rPr lang="ru"/>
              <a:t>All files that you commited into a Git repository, including the commit info are stored as objects in .git/objects/.</a:t>
            </a:r>
            <a:br>
              <a:rPr lang="ru"/>
            </a:br>
            <a:br>
              <a:rPr lang="ru"/>
            </a:br>
            <a:r>
              <a:rPr lang="ru"/>
              <a:t>An object is identified by a 40-character-long string – SHA1 hash of the object’s content.</a:t>
            </a:r>
            <a:br>
              <a:rPr lang="ru"/>
            </a:br>
            <a:br>
              <a:rPr lang="ru"/>
            </a:br>
            <a:r>
              <a:rPr lang="ru"/>
              <a:t>There are 4 types of objects:</a:t>
            </a:r>
            <a:br>
              <a:rPr lang="ru"/>
            </a:br>
            <a:br>
              <a:rPr lang="ru"/>
            </a:br>
            <a:r>
              <a:rPr lang="ru"/>
              <a:t>blob - stores file content.</a:t>
            </a:r>
            <a:br>
              <a:rPr lang="ru"/>
            </a:br>
            <a:r>
              <a:rPr lang="ru"/>
              <a:t>tree - stores direcotry layouts and filenames.</a:t>
            </a:r>
            <a:br>
              <a:rPr lang="ru"/>
            </a:br>
            <a:r>
              <a:rPr lang="ru"/>
              <a:t>commit - stores commit info and forms the Git commit graph.</a:t>
            </a:r>
            <a:br>
              <a:rPr lang="ru"/>
            </a:br>
            <a:r>
              <a:rPr lang="ru"/>
              <a:t>tag - stores annotated tag.</a:t>
            </a:r>
            <a:br>
              <a:rPr lang="ru"/>
            </a:br>
            <a:r>
              <a:rPr lang="ru"/>
              <a:t>The example will illustrate how these objects relate to each others.</a:t>
            </a:r>
            <a:br>
              <a:rPr lang="ru"/>
            </a:br>
            <a:br>
              <a:rPr lang="ru"/>
            </a:br>
            <a:r>
              <a:rPr lang="ru"/>
              <a:t>References</a:t>
            </a:r>
            <a:br>
              <a:rPr lang="ru"/>
            </a:br>
            <a:br>
              <a:rPr lang="ru"/>
            </a:br>
            <a:r>
              <a:rPr lang="ru"/>
              <a:t>A branch, remote branch or a tag (also called lightweight tag) in Git, is just a pointer to an object, usually a commit object.</a:t>
            </a:r>
            <a:br>
              <a:rPr lang="ru"/>
            </a:br>
            <a:br>
              <a:rPr lang="ru"/>
            </a:br>
            <a:r>
              <a:rPr lang="ru"/>
              <a:t>They are stored as plain text files in .git/refs/.</a:t>
            </a:r>
            <a:br>
              <a:rPr lang="ru"/>
            </a:br>
            <a:br>
              <a:rPr lang="ru"/>
            </a:br>
            <a:r>
              <a:rPr lang="ru"/>
              <a:t>Symbolic References</a:t>
            </a:r>
            <a:br>
              <a:rPr lang="ru"/>
            </a:br>
            <a:br>
              <a:rPr lang="ru"/>
            </a:br>
            <a:r>
              <a:rPr lang="ru"/>
              <a:t>Git has a special kind of reference, called symbolic reference. It doesn’t point to an object directly. Instead, it points to another reference.</a:t>
            </a:r>
            <a:br>
              <a:rPr lang="ru"/>
            </a:br>
            <a:br>
              <a:rPr lang="ru"/>
            </a:br>
            <a:r>
              <a:rPr lang="ru"/>
              <a:t>For instance, .git/HEAD is a symbolic reference. It points to the current branch you are working on.</a:t>
            </a:r>
            <a:br>
              <a:rPr lang="ru"/>
            </a:br>
            <a:br>
              <a:rPr lang="ru"/>
            </a:br>
            <a:r>
              <a:rPr lang="ru"/>
              <a:t>The Index</a:t>
            </a:r>
            <a:br>
              <a:rPr lang="ru"/>
            </a:br>
            <a:br>
              <a:rPr lang="ru"/>
            </a:br>
            <a:r>
              <a:rPr lang="ru"/>
              <a:t>The index is a staging area, stored as a binary file in .git/index.</a:t>
            </a:r>
            <a:br>
              <a:rPr lang="ru"/>
            </a:br>
            <a:br>
              <a:rPr lang="ru"/>
            </a:br>
            <a:r>
              <a:rPr lang="ru"/>
              <a:t>When git add a file, Git adds the file info to the index. When git commit, Git only commits what’s listed in the index.</a:t>
            </a: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 the latter case, it is impossible to see from the Git history which of the commit objects together have implemented a feature—you would have to manually read all the log messages. Reverting a whole feature (i.e. a group of commits), is a true headache in the latter situation, whereas it is easily done if the --no-ff flag was used.</a:t>
            </a:r>
            <a:br>
              <a:rPr lang="ru"/>
            </a:br>
            <a:br>
              <a:rPr lang="ru"/>
            </a:br>
            <a:r>
              <a:rPr lang="ru"/>
              <a:t>Yes, it will create a few more (empty) commit objects, but the gain is much bigger than the cost.</a:t>
            </a:r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Проблемы: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нет переносимости билдов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нестандартные билды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крайне тяжело поддерживать для больших проектов</a:t>
            </a:r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http://www.scala-sbt.org/1.x/docs/Task-Graph.html</a:t>
            </a:r>
            <a:r>
              <a:rPr lang="ru"/>
              <a:t> </a:t>
            </a:r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Фолбэки: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проектов: сначала конкретный проект, потом текущий билд (ThisBuild) и потом - глобальный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конфигураций: в соответствии с иерархией наследования, в конце - глобальные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задач: сначала текущая задача, потом глобальная</a:t>
            </a:r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Any .sbt files in foo, say foo/build.sbt, will be merged with the build definition for the entire build, but scoped to the hello-foo project. One can overwrite parameters in these build definition files, and they will be applied for that particular project.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At the sbt interactive prompt, type projects to list your projects and project &lt;projectname&gt; to select a current project. When you run a task like compile, it runs on the current project. So you don’t necessarily have to compile the root project, you could compile only a subproject.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You can run a task in another project by explicitly specifying the project ID, such as subProjectID/compile.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олько заголовок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700" lvl="2" marL="1143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" name="Shape 75"/>
          <p:cNvSpPr txBox="1"/>
          <p:nvPr/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6" name="Shape 56"/>
          <p:cNvCxnSpPr/>
          <p:nvPr/>
        </p:nvCxnSpPr>
        <p:spPr>
          <a:xfrm>
            <a:off x="0" y="68154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DD2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Shape 5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96050" y="17525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s://plugins.jetbrains.com/top-downloads/ide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eq3KiAH4IBI" TargetMode="External"/><Relationship Id="rId4" Type="http://schemas.openxmlformats.org/officeDocument/2006/relationships/hyperlink" Target="https://www.jetbrains.com/help/idea/navigating-through-the-source-code.html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jetbrains.com/help/idea/live-templates-2.html" TargetMode="External"/><Relationship Id="rId4" Type="http://schemas.openxmlformats.org/officeDocument/2006/relationships/hyperlink" Target="https://www.jetbrains.com/help/idea/introduction-to-refactoring.html" TargetMode="External"/><Relationship Id="rId5" Type="http://schemas.openxmlformats.org/officeDocument/2006/relationships/hyperlink" Target="https://www.jetbrains.com/help/idea/refactoring-2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brahabr.ru/post/143079/" TargetMode="External"/><Relationship Id="rId4" Type="http://schemas.openxmlformats.org/officeDocument/2006/relationships/hyperlink" Target="http://teohm.com/blog/learning-git-internals-by-exampl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ervices.github.com/on-demand/downloads/github-git-cheat-sheet.pdf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-scm.com/book/ru/v1/%D0%92%D0%B5%D1%82%D0%B2%D0%BB%D0%B5%D0%BD%D0%B8%D0%B5-%D0%B2-Git-%D0%9F%D0%B5%D1%80%D0%B5%D0%BC%D0%B5%D1%89%D0%B5%D0%BD%D0%B8%D0%B5" TargetMode="External"/><Relationship Id="rId4" Type="http://schemas.openxmlformats.org/officeDocument/2006/relationships/hyperlink" Target="https://git-scm.com/book/ru/v1/%D0%98%D0%BD%D1%81%D1%82%D1%80%D1%83%D0%BC%D0%B5%D0%BD%D1%82%D1%8B-Git-%D0%9E%D1%82%D0%BB%D0%B0%D0%B4%D0%BA%D0%B0-%D1%81-%D0%BF%D0%BE%D0%BC%D0%BE%D1%89%D1%8C%D1%8E-G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hyperlink" Target="http://nvie.com/posts/a-successful-git-branching-model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scala-sbt.org/1.x/docs/Setup.html" TargetMode="External"/><Relationship Id="rId4" Type="http://schemas.openxmlformats.org/officeDocument/2006/relationships/hyperlink" Target="https://github.com/foundweekends/giter8/wiki/giter8-templates" TargetMode="External"/><Relationship Id="rId5" Type="http://schemas.openxmlformats.org/officeDocument/2006/relationships/hyperlink" Target="http://www.scala-sbt.org/1.x/docs/Running.html#Common+command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scala-sbt.org/1.x/docs/Scopes.html#Examples+of+scoped+key+notation" TargetMode="External"/><Relationship Id="rId4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scala-sbt.org/1.x/docs/Scope-Delegation.html" TargetMode="External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ant.apache.org/ivy/history/2.3.0/ivyfile/dependency.html#revis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scala-sbt.org/1.x/docs/Plugins.html" TargetMode="External"/><Relationship Id="rId4" Type="http://schemas.openxmlformats.org/officeDocument/2006/relationships/hyperlink" Target="http://www.scala-sbt.org/1.x/docs/Community-Plugin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733768"/>
            <a:ext cx="9144000" cy="151230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0" y="2733775"/>
            <a:ext cx="91440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3200"/>
              <a:t>Функциональное программирование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 sz="3200"/>
              <a:t>на языке Scala</a:t>
            </a:r>
          </a:p>
        </p:txBody>
      </p:sp>
      <p:pic>
        <p:nvPicPr>
          <p:cNvPr descr="Tinkoff-RU.pdf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742" y="4508096"/>
            <a:ext cx="15405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063" y="163125"/>
            <a:ext cx="4517880" cy="24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Домашнее задание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Реализуйте тесты для следующих задач: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lectures.functions.Fibonacci2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lectures.functions.CurriedComputation,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lectures.functions.FunctionalComputation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lectures.functions.SQLAPI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lectures.operators.Competition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всех задач необходимо проверить основные успешные сценарии.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двух задач про числа Фибоначчи - еще и неуспешные сценарии и граничные условия. В случае неуспешного сценария должно бросаться исключение RuntimeException с понятным текстом ошибки.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19445" l="0" r="0" t="0"/>
          <a:stretch/>
        </p:blipFill>
        <p:spPr>
          <a:xfrm>
            <a:off x="5433775" y="1023850"/>
            <a:ext cx="3498375" cy="19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Среда разработки </a:t>
            </a:r>
            <a:br>
              <a:rPr lang="ru" sz="4800">
                <a:latin typeface="Arial"/>
                <a:ea typeface="Arial"/>
                <a:cs typeface="Arial"/>
                <a:sym typeface="Arial"/>
              </a:rPr>
            </a:br>
            <a:r>
              <a:rPr lang="ru" sz="4800">
                <a:latin typeface="Arial"/>
                <a:ea typeface="Arial"/>
                <a:cs typeface="Arial"/>
                <a:sym typeface="Arial"/>
              </a:rPr>
              <a:t>и тестирования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3494934"/>
            <a:ext cx="2133600" cy="164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72475" y="902000"/>
            <a:ext cx="8214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Основные задачи IDE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Подсветка синтаксиса и удобная навигация по коду?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50" y="1338770"/>
            <a:ext cx="1140900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64850" y="2276450"/>
            <a:ext cx="83940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IDE - </a:t>
            </a:r>
            <a:r>
              <a:rPr lang="ru" sz="1800"/>
              <a:t>кухонный комбайн по изготовлению программ и доставке их до прода: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Еще более удобное редактирование: подсказки, автодополнения, проверка синтаксиса, поддержка фреймворков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Компиляция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Отладка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Юнит-тестирование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БД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системами контроля версий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333375"/>
            <a:ext cx="4898000" cy="35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787775" y="1557000"/>
            <a:ext cx="305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разделы: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Keymap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Color scheme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Code style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Plugins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Scala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75" y="1193025"/>
            <a:ext cx="4071526" cy="32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37" y="1193875"/>
            <a:ext cx="5470175" cy="40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530500" y="4105175"/>
            <a:ext cx="4071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https://plugins.jetbrains.com/top-downloads/idea</a:t>
            </a:r>
            <a:r>
              <a:rPr lang="ru" sz="12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64850" y="91275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Создание проекта: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New =&gt; Project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Open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Навигация: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Ctrl+N, Ctrl+Shift+N, Ctrl+Alt+Shift+N (на маке Ctrl -&gt; Cmd)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CamelCase-поиск, пробел в конце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Shift+Shift - поиск везде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Ctrl+E (Cmd+E) - последние файлы (табы не нужны?)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Alt+1 (Cmd+1) - левая панель навигации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и т.д. (см.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хорошее видео</a:t>
            </a:r>
            <a:r>
              <a:rPr lang="ru" sz="1800"/>
              <a:t>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официальный хелп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9975" y="3264350"/>
            <a:ext cx="1387850" cy="15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72475" y="902000"/>
            <a:ext cx="4381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Настройки проекта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Как правило, уже всё настроено силами SBT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Основное для нас здесь - отладка проблем и нестандартные конфигурации: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Выбор других SDK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Кастомные пути к файлам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Зависимые библиотеки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373" y="1191075"/>
            <a:ext cx="4818426" cy="35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Шаблоны кода, рефакторинг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Live templates: генерация кода по шаблонам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https://www.jetbrains.com/help/idea/live-templates-2.html</a:t>
            </a:r>
            <a:r>
              <a:rPr lang="ru" sz="1800"/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Refactoring: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Наиболее частые примеры: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Rename variable, method, class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Extract variable, method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https://www.jetbrains.com/help/idea/introduction-to-refactoring.html</a:t>
            </a:r>
            <a:r>
              <a:rPr lang="ru" sz="1800"/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https://www.jetbrains.com/help/idea/refactoring-2.html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2475" y="902000"/>
            <a:ext cx="53475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Работа с системой контроля версий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Alt+~ (Ctrl+V), далее цифра - окно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VCS -&gt; Git - полный список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View -&gt; Tool Windows -&gt; Version Control - просмотр текущего состояния, истории 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3243875"/>
            <a:ext cx="8523674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475" y="843463"/>
            <a:ext cx="3019225" cy="274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40" y="4096250"/>
            <a:ext cx="1203176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25" y="902000"/>
            <a:ext cx="4883375" cy="35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472475" y="902000"/>
            <a:ext cx="36639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Запуск, отладка, точки останова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Тестирование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кнопки: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Ctrl+Shift+F10, Ctrl+F10 (Мак - аналогично) - запустить приложение или тест под курсором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F8, F9 - передвижение по программе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Брекпоинты на </a:t>
            </a:r>
            <a:br>
              <a:rPr lang="ru" sz="1800"/>
            </a:br>
            <a:r>
              <a:rPr lang="ru" sz="1800"/>
              <a:t>исключения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48" y="3494600"/>
            <a:ext cx="1535525" cy="1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72475" y="902000"/>
            <a:ext cx="8229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Домашнее задание: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Составить перечень горячих клавиш (минимум 10)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Завести себе минимум 3 шаблона быстрой подстановки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Настроить 2 таски на прогон всех тестов: через IDEA и через 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Делаем здесь: lectures.ide.README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00" y="3512576"/>
            <a:ext cx="2781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72475" y="902000"/>
            <a:ext cx="50040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/>
              <a:t>Зачем оно вообще нужно?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Частые изменения документа, необходимость возврата к предыдущим версиям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Параллельная работа над одним и тем же документом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―"/>
            </a:pPr>
            <a:r>
              <a:rPr lang="ru">
                <a:solidFill>
                  <a:schemeClr val="dk1"/>
                </a:solidFill>
              </a:rPr>
              <a:t>Совместная работа над документами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Актуальные копии последних версий документов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Обнаружение и разрешение конфликтов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Просмотр истории изменений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Проверка и контроль над изменениями других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Автоматизация каких-либо действий в связи с изменениями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02" y="1095300"/>
            <a:ext cx="3293648" cy="343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CVS: динозавр-первопроходец. 1986 (shell), 1990 </a:t>
            </a:r>
            <a:r>
              <a:rPr lang="ru" sz="1800">
                <a:solidFill>
                  <a:schemeClr val="dk1"/>
                </a:solidFill>
              </a:rPr>
              <a:t>(C)</a:t>
            </a:r>
            <a:r>
              <a:rPr lang="ru" sz="1800">
                <a:solidFill>
                  <a:schemeClr val="dk1"/>
                </a:solidFill>
              </a:rPr>
              <a:t> - 2008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Версионирование только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 отслеживается переименование/перемещение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Короткоживущие ветки (медленная работа с ветками)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Нет атомарных коммитов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OpenBSD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Subversion (SVN): фиксим недостатки CVS, 2000 - …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Совместимость с CVS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Атомарные коммиты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Быстрее операции с ветками, но это все еще неудобно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Тегов нет как таковых. Это всего лишь бранчи.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Сравнительно небольшая скорость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есть проблемы с переименованием файлов/директорий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clang, gcc, SourceForge, FreeBSD, PuTTY, OpenOffice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472475" y="902000"/>
            <a:ext cx="5833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Двигатель прогресса Linux Kernel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Уже в 1998 году Linus-у было тяжело ревьюить и мержить патчи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 2003 году ядро перешло в распределенную систему контроля версий BitKeeper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Но в 2005 году кончилась халявная лицензия, а вместе с ней плюшки: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Распределенный рабочий процесс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Автоматизированная работа с патчами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История за продолжительный период времени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Иерархическая организация разработчиков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Скорость работы с большим количеством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изменений и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Matt Mackall и Linus Torvalds запилили Mercurial и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Git соответственно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 началась новая эра священных войн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650" y="902000"/>
            <a:ext cx="2560776" cy="19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36" y="2965463"/>
            <a:ext cx="3525190" cy="165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67675" y="902000"/>
            <a:ext cx="48195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Общее: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Ревизии ассоциируются с контрольными суммами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История - направленный ациклический граф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Высокоуровневые функции: бисекция, выборочные фиксации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00" y="901995"/>
            <a:ext cx="3520875" cy="22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48375" y="3062300"/>
            <a:ext cx="4611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Mercurial: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Revlog: каждый файл имеет индекс и файл с данными, хранятся diff-ы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Все ветки попадают на сервер и известны всем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Вся история всегда сохраняется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Куча несогласованных расширений для решения типичных проблем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813700" y="3062300"/>
            <a:ext cx="4278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Git</a:t>
            </a:r>
            <a:r>
              <a:rPr lang="ru">
                <a:solidFill>
                  <a:schemeClr val="dk1"/>
                </a:solidFill>
              </a:rPr>
              <a:t>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Каждый файл - это BLOB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Каждая ревизия - полная копия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Упаковка данных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Быстрые коммиты и чекауты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diff строится на лету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Ветки не привязываются к коммитам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747863"/>
            <a:ext cx="4540947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Принципы организации репозитория Git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Основные сущности: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Объект (.git/objects/): blob, tree, commit, annotated tag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Ссылка (.git/refs/): branch, remote branch, lightweight tag, symbolic reference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Индекс (.git/index)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Ссылки на почитать: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https://habrahabr.ru/post/143079/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http://teohm.com/blog/learning-git-internals-by-example/</a:t>
            </a:r>
            <a:r>
              <a:rPr lang="ru" sz="18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2200">
                <a:solidFill>
                  <a:schemeClr val="dk1"/>
                </a:solidFill>
              </a:rPr>
              <a:t>А для чего вообще нужно тестирование разработчику?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проверить, что написанный код работает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неуспешные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граничные условия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защитить код от поломок при рефакторинге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сформулировать требования к коду перед его написанием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убедиться, что ничего не забыто после написания кода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Базовые операции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Создание нового репозитория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init - создать пустой репозиторий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clone [url] - создать из существующего репозитория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Работа с индексом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add [file] - добавить файл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[file] - удалить файл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Сохранение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commit -m [message] - сохранить изменения из индекса в репозитории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Откат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revert [commit] - откатить отдельный коммит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[commit] - откатить на конкретный коммит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Ветвление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 посмотреть список веток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checkout -b [new_branch] - создать новую ветку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-d [branch] - удалить ветку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Объединение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merge [branch]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Тегирование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[tag_name]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-m [message] [tag-name]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https://services.github.com/on-demand/downloads/github-git-cheat-sheet.pdf</a:t>
            </a:r>
            <a:r>
              <a:rPr lang="ru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510" y="1460951"/>
            <a:ext cx="1656975" cy="24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75" y="1571428"/>
            <a:ext cx="2952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25" y="1570500"/>
            <a:ext cx="37147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03" y="1538530"/>
            <a:ext cx="37147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14713"/>
            <a:ext cx="37147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739150" y="3672150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experiment</a:t>
            </a:r>
            <a:b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rebase master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900775" y="3674178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master</a:t>
            </a:r>
          </a:p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merge experiment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Продвинутые команды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Stash: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Поможет временно отложить незакоммиченные правки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Rebase: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rebase onto: 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git-scm book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Cherry-pick: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git cherry-pick [commit] - как rebase, только совсем чуть-чуть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Bisect: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Хороший способ найти ломающий коммит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git-scm 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Test Driven Development (TDD)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Сначала пишем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приходится думать о декомпозиции задачи на сцепленные слабо зависимые куски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формализуем сценарии использования и требования к кускам кода </a:t>
            </a:r>
            <a:r>
              <a:rPr b="1" lang="ru" sz="1800">
                <a:solidFill>
                  <a:schemeClr val="dk1"/>
                </a:solidFill>
              </a:rPr>
              <a:t>до изменения кода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новые тесты не должны проходить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Пишем код, выполняющий эти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не пишем код, не покрытый тестами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Рефакторим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Повторяем, пока не надоест (до 10 изменений за итерацию)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13" y="721738"/>
            <a:ext cx="6112374" cy="431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Gitflow Workflow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0" y="697025"/>
            <a:ext cx="2772500" cy="41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137575" y="4355375"/>
            <a:ext cx="6588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http://nvie.com/posts/a-successful-git-branching-model/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00" y="865500"/>
            <a:ext cx="1593750" cy="42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63" y="721738"/>
            <a:ext cx="4881066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950" y="721738"/>
            <a:ext cx="3204090" cy="431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88" y="721738"/>
            <a:ext cx="3259419" cy="431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472475" y="902000"/>
            <a:ext cx="8229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Домашнее задание: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Делаем здесь: lectures.git.README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1" name="Shape 451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Немного определений: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600">
                <a:solidFill>
                  <a:schemeClr val="dk1"/>
                </a:solidFill>
              </a:rPr>
              <a:t>Исходный код - код программы на человекопонятном языке программирования (Scala, Java, C++, ASM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Бинарный код - инструкции для центрального процессора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Байт-код - инструкции для виртуальной машины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Жизненный цикл программы на Java: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Написание: разраб генерит тонну текстов (*.scala, *.java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Компиляция: бравый компилятор преобразует исходный код в байт-код (*.class)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Сборка: сборщик из class-файлов собирает jar-пакеты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Исполнение: JVM запускает набор jar-пакетов на исполнение в виртуальной машине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“на коленке”:</a:t>
            </a:r>
          </a:p>
        </p:txBody>
      </p:sp>
      <p:grpSp>
        <p:nvGrpSpPr>
          <p:cNvPr id="466" name="Shape 466"/>
          <p:cNvGrpSpPr/>
          <p:nvPr/>
        </p:nvGrpSpPr>
        <p:grpSpPr>
          <a:xfrm>
            <a:off x="464825" y="1609354"/>
            <a:ext cx="8229600" cy="3423097"/>
            <a:chOff x="457200" y="1318900"/>
            <a:chExt cx="8229600" cy="4584300"/>
          </a:xfrm>
        </p:grpSpPr>
        <p:sp>
          <p:nvSpPr>
            <p:cNvPr id="467" name="Shape 46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cat src/ru/tinkoff/HelloWorld.java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 class HelloWorld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public static void main(String[] args)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System.out.println("Hello World!");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ls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HelloWorld.class	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 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assert</a:t>
            </a:r>
          </a:p>
        </p:txBody>
      </p:sp>
      <p:grpSp>
        <p:nvGrpSpPr>
          <p:cNvPr id="111" name="Shape 111"/>
          <p:cNvGrpSpPr/>
          <p:nvPr/>
        </p:nvGrpSpPr>
        <p:grpSpPr>
          <a:xfrm>
            <a:off x="457200" y="880552"/>
            <a:ext cx="8229600" cy="2372834"/>
            <a:chOff x="457200" y="1318900"/>
            <a:chExt cx="8229600" cy="4584300"/>
          </a:xfrm>
        </p:grpSpPr>
        <p:sp>
          <p:nvSpPr>
            <p:cNvPr id="112" name="Shape 1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Boolean, message: =&gt; Any)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failed: 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+ message)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457200" y="3399613"/>
            <a:ext cx="8229600" cy="659222"/>
            <a:chOff x="457200" y="1318900"/>
            <a:chExt cx="8229600" cy="4584300"/>
          </a:xfrm>
        </p:grpSpPr>
        <p:sp>
          <p:nvSpPr>
            <p:cNvPr id="116" name="Shape 1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 = 2 + 2 * 2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assert(a == 6,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"Something is wrong with your math"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57200" y="4205084"/>
            <a:ext cx="8229600" cy="659222"/>
            <a:chOff x="457200" y="1318900"/>
            <a:chExt cx="8229600" cy="4584300"/>
          </a:xfrm>
        </p:grpSpPr>
        <p:sp>
          <p:nvSpPr>
            <p:cNvPr id="120" name="Shape 12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Enable/disable assertions in command-line: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java [ -ea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|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-da  ]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 name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76" name="Shape 476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77" name="Shape 47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9" name="Shape 47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vi HelloWorld.java # 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add "package ru.tinkoff.helloworld;"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-p src/ru/tinkoff/helloworld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bin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HelloWorld.java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-d bin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find . -type f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./bin/ru/tinkoff/helloworld/HelloWorld.class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./bin ru.tinkoff.helloworld.HelloWorld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0" name="Shape 480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с пакетами: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88" name="Shape 48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0" name="Shape 49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jar cvf helloworld.jar -C bin 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added manifest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ru/tinkoff/helloworld/HelloWorld.class(in = 448) (out= 302)(deflated 32%)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helloworld.jar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91" name="Shape 491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надо отдать программу соседу Васе?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97" name="Shape 4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98" name="Shape 498"/>
          <p:cNvGrpSpPr/>
          <p:nvPr/>
        </p:nvGrpSpPr>
        <p:grpSpPr>
          <a:xfrm>
            <a:off x="464825" y="1609464"/>
            <a:ext cx="8229600" cy="1644847"/>
            <a:chOff x="457200" y="1318900"/>
            <a:chExt cx="8229600" cy="4584300"/>
          </a:xfrm>
        </p:grpSpPr>
        <p:sp>
          <p:nvSpPr>
            <p:cNvPr id="499" name="Shape 49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mkdir 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helloworld.jar lib/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'lib/*'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02" name="Shape 502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у Васи уже много таких модулей?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8" name="Shape 5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Вначале был make (1976).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GNU make (1988):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919" y="749600"/>
            <a:ext cx="3270881" cy="422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Shape 511"/>
          <p:cNvGrpSpPr/>
          <p:nvPr/>
        </p:nvGrpSpPr>
        <p:grpSpPr>
          <a:xfrm>
            <a:off x="464818" y="1456975"/>
            <a:ext cx="5185471" cy="3472149"/>
            <a:chOff x="457200" y="1318900"/>
            <a:chExt cx="8229600" cy="4584300"/>
          </a:xfrm>
        </p:grpSpPr>
        <p:sp>
          <p:nvSpPr>
            <p:cNvPr id="512" name="Shape 5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JFLAGS = -g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JC = javac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JVM= 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FILE=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.SUFFIXES: .java .class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.java.class: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$(JC) $(JFLAGS) $*.java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 = Main.java Class1.java Class2.java Class3.java Class4.java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MAIN = Main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default: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classes: $(CLASSES:.java=.class)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run: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$(JVM) $(MAIN)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clean: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$(RM) *.class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0" name="Shape 52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</p:txBody>
      </p:sp>
      <p:grpSp>
        <p:nvGrpSpPr>
          <p:cNvPr id="522" name="Shape 522"/>
          <p:cNvGrpSpPr/>
          <p:nvPr/>
        </p:nvGrpSpPr>
        <p:grpSpPr>
          <a:xfrm>
            <a:off x="464818" y="1152119"/>
            <a:ext cx="5185471" cy="3782964"/>
            <a:chOff x="457200" y="1318900"/>
            <a:chExt cx="8229600" cy="4584300"/>
          </a:xfrm>
        </p:grpSpPr>
        <p:sp>
          <p:nvSpPr>
            <p:cNvPr id="523" name="Shape 52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5" name="Shape 52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name="MyProject" default="dist" basedir="."&gt;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name="compile" depends="init"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description="compile the source"&gt;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Compile the java code from ${src} into ${build}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&lt;javac srcdir="${src}" destdir="${build}"/&gt;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name="dist" depends="compile"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description="generate the distribution"&gt;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Create the distribution directory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&lt;mkdir dir="${dist}/lib"/&gt;</a:t>
              </a:r>
            </a:p>
            <a:p>
              <a:pPr indent="-69850" lvl="0" marL="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&lt;jar jarfile="${dist}/lib/MyProject-${DSTAMP}.jar" basedir="${build}"/&gt;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name="clean"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description="clean up"&gt;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dir="${dist}"/&gt;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5835875" y="3177000"/>
            <a:ext cx="30333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You just have to write a small file!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Like Makefile?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Yes!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Ok!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But...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33" name="Shape 53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472475" y="673400"/>
            <a:ext cx="53634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Множество готовых функций (task)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Функции группируются в target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Можно писать собственные таски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target зависит от других target-ов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Огромные XML файлы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Нет стандартного подхода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создание и удаление директорий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управление зависимостями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1" name="Shape 54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</p:txBody>
      </p:sp>
      <p:grpSp>
        <p:nvGrpSpPr>
          <p:cNvPr id="543" name="Shape 543"/>
          <p:cNvGrpSpPr/>
          <p:nvPr/>
        </p:nvGrpSpPr>
        <p:grpSpPr>
          <a:xfrm>
            <a:off x="464838" y="1152119"/>
            <a:ext cx="7436267" cy="3782964"/>
            <a:chOff x="457200" y="1318900"/>
            <a:chExt cx="8229600" cy="4584300"/>
          </a:xfrm>
        </p:grpSpPr>
        <p:sp>
          <p:nvSpPr>
            <p:cNvPr id="544" name="Shape 54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xmlns="http://maven.apache.org/POM/4.0.0" xmlns:xsi="http://www.w3.org/2001/XMLSchema-instance"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xsi:schemaLocation="http://maven.apache.org/POM/4.0.0 http://maven.apache.org/xsd/maven-4.0.0.xsd"&gt;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&lt;modelVersion&gt;4.0.0&lt;/modelVersion&gt;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&lt;groupId&gt;com.mycompany.app&lt;/groupId&gt;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&lt;artifactId&gt;my-app&lt;/artifactId&gt;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&lt;version&gt;1.0-SNAPSHOT&lt;/version&gt;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&lt;packaging&gt;jar&lt;/packaging&gt;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&lt;name&gt;Maven Quick Start Archetype&lt;/name&gt;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&lt;url&gt;http://maven.apache.org&lt;/url&gt;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&lt;groupId&gt;junit&lt;/groupId&gt;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&lt;artifactId&gt;junit&lt;/artifactId&gt;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&lt;version&gt;4.8.2&lt;/version&gt;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&lt;scope&gt;test&lt;/scope&gt;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869" y="4161422"/>
            <a:ext cx="1943950" cy="67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472475" y="673400"/>
            <a:ext cx="83925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Управление зависимостями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Репозитории: ivy/ftp/sftp/etc.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Единые правила генерации и распространения артефактов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Более простой билд-файл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Шаг в сторону и надо искать/писать собственный плагин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Уже на среднем проекте возникают кучи собственных плагинов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73" y="778025"/>
            <a:ext cx="2858850" cy="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61" name="Shape 56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</p:txBody>
      </p:sp>
      <p:grpSp>
        <p:nvGrpSpPr>
          <p:cNvPr id="563" name="Shape 563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564" name="Shape 56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6" name="Shape 56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'java'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'checkstyle'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'findbugs'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'pmd'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version = '1.0'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repositories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mavenCentral()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dependencies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'junit', name: 'junit', version: '4.11'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'org.hamcrest', name: 'hamcrest-all', version: '1.3'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00" y="1332500"/>
            <a:ext cx="2974725" cy="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3" name="Shape 57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72475" y="749600"/>
            <a:ext cx="54006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Поддержка Java, Scala, C/C++, Python, 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75" y="788475"/>
            <a:ext cx="3073624" cy="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ScalaTest - универсальный комбайн юнит-тестирования в Scala.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Suite - набор из 0+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Тест - это именованное нечто, что можно запустить и получить один из следующих результатов: успех, провал, отложено, отменено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Трейт Suite определяет базовые методы для работы с набором тестов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Разные наследники Suite реализуют разные стили тестирования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81" name="Shape 58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</p:txBody>
      </p:sp>
      <p:grpSp>
        <p:nvGrpSpPr>
          <p:cNvPr id="583" name="Shape 583"/>
          <p:cNvGrpSpPr/>
          <p:nvPr/>
        </p:nvGrpSpPr>
        <p:grpSpPr>
          <a:xfrm>
            <a:off x="464856" y="1227300"/>
            <a:ext cx="5234849" cy="3525785"/>
            <a:chOff x="457200" y="1318900"/>
            <a:chExt cx="8229600" cy="4584300"/>
          </a:xfrm>
        </p:grpSpPr>
        <p:sp>
          <p:nvSpPr>
            <p:cNvPr id="584" name="Shape 58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build.sbt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"2.2.4"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"net.databinder.dispatch"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"dispatch-core"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"0.11.3"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project/build.properties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sbt.version=1.0.1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5" cy="146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Плюсы: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Собственный DSL на Scala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Convention over configuration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Интерактивная консоль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Инкрементальная компиляция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Минусы: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4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0" y="3235175"/>
            <a:ext cx="2854825" cy="1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Последние версии SBT: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0.13.x (2014+)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2.10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Два формата проектов (старый и новый)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1.0.x (2017):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2.12, JDK 8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Убрали много deprecation-ов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Новый инкрементальный компилятор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Параллельная загрузка артефактов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9" name="Shape 6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72475" y="9782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Как ставить SBT -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нового проекта из шаблона Giter8: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new sbt/scala-seed.g8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Список шаблонов можно посмотреть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Запуск проекта: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run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Интерактивная консоль (Scala REPL):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console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Другие полезные команды -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16" name="Shape 61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Структура проекта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619" name="Shape 61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1" name="Shape 62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build.sbt       # Main SBT build definition file 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project/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build.properties    # Properties for SBT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Dependencies.scala  # Helper objects for the build definition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src/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main/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resources/  # Files to include in main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Main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Main Java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test/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   # Files to include in test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Test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Test Java sources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target/         # Here come files generated during build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Конфигурация билда: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29" name="Shape 629"/>
          <p:cNvGrpSpPr/>
          <p:nvPr/>
        </p:nvGrpSpPr>
        <p:grpSpPr>
          <a:xfrm>
            <a:off x="464882" y="1227400"/>
            <a:ext cx="7065112" cy="2210091"/>
            <a:chOff x="457200" y="1318900"/>
            <a:chExt cx="8229600" cy="4584300"/>
          </a:xfrm>
        </p:grpSpPr>
        <p:sp>
          <p:nvSpPr>
            <p:cNvPr id="630" name="Shape 63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List(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"ru.tinkoff.helloworld"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version     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472475" y="3573250"/>
            <a:ext cx="7451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Key - ключ, хранитель значения, может быть одним из: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SettingKey[T] - параметр (вычисляется однажды, при старте)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TaskKey[T] - задача (вычисляется по мере необходимости, скорее всего имеет побочные эффекты)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InputKey[T] - задача с пользовательским вводом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9" name="Shape 63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472475" y="6734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Объявление собственных тасков:</a:t>
            </a:r>
          </a:p>
        </p:txBody>
      </p:sp>
      <p:grpSp>
        <p:nvGrpSpPr>
          <p:cNvPr id="641" name="Shape 641"/>
          <p:cNvGrpSpPr/>
          <p:nvPr/>
        </p:nvGrpSpPr>
        <p:grpSpPr>
          <a:xfrm>
            <a:off x="464882" y="1227439"/>
            <a:ext cx="7065112" cy="2593339"/>
            <a:chOff x="457200" y="1318900"/>
            <a:chExt cx="8229600" cy="4584300"/>
          </a:xfrm>
        </p:grpSpPr>
        <p:sp>
          <p:nvSpPr>
            <p:cNvPr id="642" name="Shape 64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4" name="Shape 64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personName = settingKey[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"Name of person to geet"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person"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println(s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"Hello, ${personName.value}"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 have said hello to ${personName.value}"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personName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"Alice"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45" name="Shape 645"/>
          <p:cNvGrpSpPr/>
          <p:nvPr/>
        </p:nvGrpSpPr>
        <p:grpSpPr>
          <a:xfrm>
            <a:off x="464882" y="4358869"/>
            <a:ext cx="7065112" cy="545532"/>
            <a:chOff x="457200" y="1318900"/>
            <a:chExt cx="8229600" cy="4584300"/>
          </a:xfrm>
        </p:grpSpPr>
        <p:sp>
          <p:nvSpPr>
            <p:cNvPr id="646" name="Shape 64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8" name="Shape 64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[sbt]&gt; greet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Hello, Alice</a:t>
              </a:r>
            </a:p>
          </p:txBody>
        </p:sp>
      </p:grpSp>
      <p:sp>
        <p:nvSpPr>
          <p:cNvPr id="649" name="Shape 649"/>
          <p:cNvSpPr txBox="1"/>
          <p:nvPr/>
        </p:nvSpPr>
        <p:spPr>
          <a:xfrm>
            <a:off x="472475" y="37976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Запускаем: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55" name="Shape 65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72475" y="673400"/>
            <a:ext cx="82143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(scopes): каждый ключ (setting или task) имеет собственную область определения, в рамках которой можно его прочитать/запустить.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имеют 3 независимые оси (scope axes):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project (subproject) - проект 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dependency configuration - конфигурации сборки: compile, test, runtime.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Конфигурации могут расширять другие конфигурации, например: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test -&gt; runtime -&gt; compile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task - отдельная задача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Полный префикс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{&lt;build-uri&gt;}&lt;project-id&gt;/config:intask::key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Дефолтные префиксы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{.}/*:key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</a:rPr>
              <a:t>или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*/*:key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Еще примеры задания областей определения можно посмотреть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04325" y="4141175"/>
            <a:ext cx="939675" cy="1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63" name="Shape 66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472475" y="673400"/>
            <a:ext cx="8214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Примеры и задачки на различные области определения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65" name="Shape 665"/>
          <p:cNvGrpSpPr/>
          <p:nvPr/>
        </p:nvGrpSpPr>
        <p:grpSpPr>
          <a:xfrm>
            <a:off x="464835" y="1227430"/>
            <a:ext cx="7818943" cy="3013260"/>
            <a:chOff x="457200" y="1318900"/>
            <a:chExt cx="8229600" cy="4584300"/>
          </a:xfrm>
        </p:grpSpPr>
        <p:sp>
          <p:nvSpPr>
            <p:cNvPr id="666" name="Shape 66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"Greets you via console"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"Just greet"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Global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Global"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*/*:greet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ThisBuild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project"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Test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Test)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Test, compile) := 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 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{.}/test:compile::greet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669" name="Shape 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54375"/>
            <a:ext cx="116560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5" name="Shape 67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472475" y="673400"/>
            <a:ext cx="82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 с добавлением области определения конфигурации:</a:t>
            </a:r>
          </a:p>
        </p:txBody>
      </p:sp>
      <p:grpSp>
        <p:nvGrpSpPr>
          <p:cNvPr id="677" name="Shape 677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678" name="Shape 67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0" name="Shape 68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isSerial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(name: String) = name.endsWith(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"ISpec"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 = config(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extend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serialSettings = inConfig(Serial)(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fork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:= Seq(Tests.Filter(isSerial)),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parallelExecution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 ++ Defaults.testTasks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.configs(Serial)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serialSettings,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in Test := Seq(Tests.Filter(!isSerial(_))),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FunSuite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457200" y="902052"/>
            <a:ext cx="8229600" cy="3264480"/>
            <a:chOff x="457200" y="1318900"/>
            <a:chExt cx="8229600" cy="4584300"/>
          </a:xfrm>
        </p:grpSpPr>
        <p:sp>
          <p:nvSpPr>
            <p:cNvPr id="137" name="Shape 13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org.scalatest.FunSuite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SetSuite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FunSuite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"An empty Set should have size 0"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assert(Set.empty.size == 0)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assertResult(0) { Set.empty.size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"Invoking head on an empty Set should produce NoSuchElementException"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assertThrows[NoSuchElementException]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Set.empty.head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457200" y="4218503"/>
            <a:ext cx="8229600" cy="902204"/>
            <a:chOff x="457200" y="1214780"/>
            <a:chExt cx="8229600" cy="5319600"/>
          </a:xfrm>
        </p:grpSpPr>
        <p:sp>
          <p:nvSpPr>
            <p:cNvPr id="141" name="Shape 14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587475" y="1214780"/>
              <a:ext cx="8045700" cy="53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protected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(testName: String, testTags: Tag*)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(testFun: =&gt; Any)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implicit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pos: source.Position):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6" name="Shape 6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Неуправляемые зависимости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лежат в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</a:t>
            </a:r>
            <a:r>
              <a:rPr lang="ru" sz="1800">
                <a:solidFill>
                  <a:schemeClr val="dk1"/>
                </a:solidFill>
              </a:rPr>
              <a:t>, по умолчанию это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можно переопределить: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 := baseDirectory.value / "custom_lib"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посмотреть все jar-ники в неуправляемых зависимостях: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unmanagedJars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88" name="Shape 688"/>
          <p:cNvGrpSpPr/>
          <p:nvPr/>
        </p:nvGrpSpPr>
        <p:grpSpPr>
          <a:xfrm>
            <a:off x="472485" y="3052791"/>
            <a:ext cx="7818943" cy="1177248"/>
            <a:chOff x="457200" y="1318900"/>
            <a:chExt cx="8229600" cy="4584300"/>
          </a:xfrm>
        </p:grpSpPr>
        <p:sp>
          <p:nvSpPr>
            <p:cNvPr id="689" name="Shape 68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1" name="Shape 69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unmanagedBase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/Volumes/sdb/work/helloworld/lib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1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unmanagedJars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* Attributed(/Volumes/sdb/work/helloworld/lib/scalatest_2.12-3.0.4.jar)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7" name="Shape 6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698" name="Shape 698"/>
          <p:cNvGrpSpPr/>
          <p:nvPr/>
        </p:nvGrpSpPr>
        <p:grpSpPr>
          <a:xfrm>
            <a:off x="472485" y="3111972"/>
            <a:ext cx="7818943" cy="1440387"/>
            <a:chOff x="457200" y="1318900"/>
            <a:chExt cx="8229600" cy="4584300"/>
          </a:xfrm>
        </p:grpSpPr>
        <p:sp>
          <p:nvSpPr>
            <p:cNvPr id="699" name="Shape 69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+= groupID % artifactID % revision % configuration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"org.xerial"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"sqlite-jdbc"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"3.7.2"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"scalatest_2.12.2"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02" name="Shape 702"/>
          <p:cNvSpPr txBox="1"/>
          <p:nvPr/>
        </p:nvSpPr>
        <p:spPr>
          <a:xfrm>
            <a:off x="472475" y="673400"/>
            <a:ext cx="82143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Управляемые з</a:t>
            </a:r>
            <a:r>
              <a:rPr lang="ru" sz="1800">
                <a:solidFill>
                  <a:schemeClr val="dk1"/>
                </a:solidFill>
              </a:rPr>
              <a:t>ависимости: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это зависимости, которые автоматически подгружаются с внешних серверов при сборке проекта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используется maven-like репозитории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основной ключ, хранящий управляемые зависимости -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libraryDependencies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возможна автоматическая подстановка версии Scala оператором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%%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08" name="Shape 7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72475" y="673400"/>
            <a:ext cx="8214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Версии артефактов можно указывать неточно (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примеры настроек</a:t>
            </a:r>
            <a:r>
              <a:rPr lang="ru" sz="1800">
                <a:solidFill>
                  <a:schemeClr val="dk1"/>
                </a:solidFill>
              </a:rPr>
              <a:t>):</a:t>
            </a:r>
          </a:p>
        </p:txBody>
      </p:sp>
      <p:grpSp>
        <p:nvGrpSpPr>
          <p:cNvPr id="710" name="Shape 710"/>
          <p:cNvGrpSpPr/>
          <p:nvPr/>
        </p:nvGrpSpPr>
        <p:grpSpPr>
          <a:xfrm>
            <a:off x="472485" y="1278153"/>
            <a:ext cx="7818943" cy="1467434"/>
            <a:chOff x="457200" y="1318900"/>
            <a:chExt cx="8229600" cy="4584300"/>
          </a:xfrm>
        </p:grpSpPr>
        <p:sp>
          <p:nvSpPr>
            <p:cNvPr id="711" name="Shape 71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3" name="Shape 713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"3.0.+"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"[3.0,)"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19" name="Shape 71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472475" y="673400"/>
            <a:ext cx="8214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Резолверы позволяют SBT найти артефакты не только в стандартном maven-репозитории, но и в любых других. Задаются они так:</a:t>
            </a:r>
          </a:p>
        </p:txBody>
      </p:sp>
      <p:grpSp>
        <p:nvGrpSpPr>
          <p:cNvPr id="721" name="Shape 721"/>
          <p:cNvGrpSpPr/>
          <p:nvPr/>
        </p:nvGrpSpPr>
        <p:grpSpPr>
          <a:xfrm>
            <a:off x="472468" y="1658919"/>
            <a:ext cx="8486097" cy="410295"/>
            <a:chOff x="457200" y="1318900"/>
            <a:chExt cx="8359863" cy="4584300"/>
          </a:xfrm>
        </p:grpSpPr>
        <p:sp>
          <p:nvSpPr>
            <p:cNvPr id="722" name="Shape 72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587463" y="1404776"/>
              <a:ext cx="82296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resolvers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"Sonatype Snapshots"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at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"https://oss.sonatype.org/content/repositories/snapshots"</a:t>
              </a:r>
            </a:p>
          </p:txBody>
        </p:sp>
      </p:grpSp>
      <p:sp>
        <p:nvSpPr>
          <p:cNvPr id="725" name="Shape 725"/>
          <p:cNvSpPr txBox="1"/>
          <p:nvPr/>
        </p:nvSpPr>
        <p:spPr>
          <a:xfrm>
            <a:off x="472475" y="2121200"/>
            <a:ext cx="821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 содержит в себе все резолверы из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resolvers</a:t>
            </a:r>
            <a:r>
              <a:rPr lang="ru" sz="1800">
                <a:solidFill>
                  <a:schemeClr val="dk1"/>
                </a:solidFill>
              </a:rPr>
              <a:t> плюс резолверы по умолчанию. Если надо убрать резолверы по умолчанию, то можно переопределить 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Билды с несколькими проектами:</a:t>
            </a:r>
          </a:p>
        </p:txBody>
      </p:sp>
      <p:grpSp>
        <p:nvGrpSpPr>
          <p:cNvPr id="733" name="Shape 733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734" name="Shape 73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commonSettings 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util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"util"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42" name="Shape 74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Зависимости между</a:t>
            </a:r>
            <a:r>
              <a:rPr lang="ru" sz="1800">
                <a:solidFill>
                  <a:schemeClr val="dk1"/>
                </a:solidFill>
              </a:rPr>
              <a:t> проектами. Простое объединение:</a:t>
            </a:r>
          </a:p>
        </p:txBody>
      </p:sp>
      <p:grpSp>
        <p:nvGrpSpPr>
          <p:cNvPr id="744" name="Shape 744"/>
          <p:cNvGrpSpPr/>
          <p:nvPr/>
        </p:nvGrpSpPr>
        <p:grpSpPr>
          <a:xfrm>
            <a:off x="464882" y="1227431"/>
            <a:ext cx="7065112" cy="1397295"/>
            <a:chOff x="457200" y="1318900"/>
            <a:chExt cx="8229600" cy="4584300"/>
          </a:xfrm>
        </p:grpSpPr>
        <p:sp>
          <p:nvSpPr>
            <p:cNvPr id="745" name="Shape 74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7" name="Shape 74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run all tasks on all projects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.aggregate(helloworld,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aggregate in update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except for update 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48" name="Shape 748"/>
          <p:cNvSpPr txBox="1"/>
          <p:nvPr/>
        </p:nvSpPr>
        <p:spPr>
          <a:xfrm>
            <a:off x="472475" y="26546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Если код одного проекта зависит от кода другого проекта</a:t>
            </a:r>
            <a:r>
              <a:rPr lang="ru" sz="1800">
                <a:solidFill>
                  <a:schemeClr val="dk1"/>
                </a:solidFill>
              </a:rPr>
              <a:t>:</a:t>
            </a:r>
          </a:p>
        </p:txBody>
      </p:sp>
      <p:grpSp>
        <p:nvGrpSpPr>
          <p:cNvPr id="749" name="Shape 749"/>
          <p:cNvGrpSpPr/>
          <p:nvPr/>
        </p:nvGrpSpPr>
        <p:grpSpPr>
          <a:xfrm>
            <a:off x="464882" y="3132364"/>
            <a:ext cx="7065112" cy="1740200"/>
            <a:chOff x="457200" y="1318900"/>
            <a:chExt cx="8229600" cy="4584300"/>
          </a:xfrm>
        </p:grpSpPr>
        <p:sp>
          <p:nvSpPr>
            <p:cNvPr id="750" name="Shape 75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2" name="Shape 75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General classpath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project.dependsOn(core,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Per-configuration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means test-&gt;compile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"test-&gt;test;compile-&gt;compile"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9191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8" name="Shape 75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позволяют легко добавлять новые настройки и таски к билду.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Например, для добавления расчета покрытия кода достаточно:</a:t>
            </a:r>
          </a:p>
        </p:txBody>
      </p:sp>
      <p:grpSp>
        <p:nvGrpSpPr>
          <p:cNvPr id="760" name="Shape 760"/>
          <p:cNvGrpSpPr/>
          <p:nvPr/>
        </p:nvGrpSpPr>
        <p:grpSpPr>
          <a:xfrm>
            <a:off x="464882" y="1610189"/>
            <a:ext cx="7065112" cy="2477356"/>
            <a:chOff x="457200" y="1318900"/>
            <a:chExt cx="8229600" cy="4584300"/>
          </a:xfrm>
        </p:grpSpPr>
        <p:sp>
          <p:nvSpPr>
            <p:cNvPr id="761" name="Shape 76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3" name="Shape 763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1. Include plugin in project/plugins.sbt: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addSbtPlugin(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"sbt-scoverage"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"1.5.1"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2. Execute in command line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sbt clean coverage test coverageReport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Written HTML coverage report [/Volumes/sdb/work/scala-ftk/target/scala-2.12/scoverage-report/index.html]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Statement coverage.: 17.19%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Branch coverage....: 0.00%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Coverage reports completed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All done. Coverage was [17.19%]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64" name="Shape 764"/>
          <p:cNvSpPr txBox="1"/>
          <p:nvPr/>
        </p:nvSpPr>
        <p:spPr>
          <a:xfrm>
            <a:off x="472475" y="4102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 отдельных случаях при добавлении плагина надо еще добавить нужный резолвер.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70" name="Shape 77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бывают автоконфигурируемые или с ручной конфигурацией. В последнем случае необходимо включить плагин и/или изменить некоторые значения:</a:t>
            </a:r>
          </a:p>
        </p:txBody>
      </p:sp>
      <p:grpSp>
        <p:nvGrpSpPr>
          <p:cNvPr id="772" name="Shape 772"/>
          <p:cNvGrpSpPr/>
          <p:nvPr/>
        </p:nvGrpSpPr>
        <p:grpSpPr>
          <a:xfrm>
            <a:off x="464882" y="1912206"/>
            <a:ext cx="7065112" cy="1634761"/>
            <a:chOff x="457200" y="1318900"/>
            <a:chExt cx="8229600" cy="4584300"/>
          </a:xfrm>
        </p:grpSpPr>
        <p:sp>
          <p:nvSpPr>
            <p:cNvPr id="773" name="Shape 77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5" name="Shape 77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05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.enablePlugins(FooPlugin, BarPlugin)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.disablePlugins(plugins.IvyPlugin)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enableBarSuperFeature := </a:t>
              </a:r>
              <a:r>
                <a:rPr lang="ru" sz="105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76" name="Shape 776"/>
          <p:cNvSpPr txBox="1"/>
          <p:nvPr/>
        </p:nvSpPr>
        <p:spPr>
          <a:xfrm>
            <a:off x="472475" y="3492800"/>
            <a:ext cx="82143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Посмотреть список подключенных плагинов: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plugins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Как написать свой плагин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см. здесь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Большой список плагинов для SBT -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здесь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BDD − Behavior-Driven Development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Суть: </a:t>
            </a:r>
            <a:r>
              <a:rPr lang="ru" sz="1800" strike="sngStrike"/>
              <a:t>ЧПУ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ЧПОТ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−</a:t>
            </a:r>
            <a:r>
              <a:rPr lang="ru" sz="1800"/>
              <a:t> Человекопонятные </a:t>
            </a:r>
            <a:r>
              <a:rPr lang="ru" sz="1800"/>
              <a:t>определения</a:t>
            </a:r>
            <a:r>
              <a:rPr lang="ru" sz="1800"/>
              <a:t>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Сначала пишем, что мы подвергаем проверкам (субъект)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Потом пишем, что и как этот субъект должен делать (поведение)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Матчеры предоставляют человекопонятный DSL для проверок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Есть ещё FeatureSpec, WordSpec и другие умные слова, но о них позже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57200" y="902049"/>
            <a:ext cx="8229600" cy="4198760"/>
            <a:chOff x="457200" y="1318900"/>
            <a:chExt cx="8229600" cy="4584300"/>
          </a:xfrm>
        </p:grpSpPr>
        <p:sp>
          <p:nvSpPr>
            <p:cNvPr id="158" name="Shape 15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org.scalatest.{FlatSpec, Matchers}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Element.elem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FlatSpec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Matchers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 UniformElement"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width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elem.width should be(2)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height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ele.height should be(3)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"throw an IAE if passed a negative width"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an[IllegalArgumentException] should be thrownBy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elem('x', -2,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